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676" y="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22504" y="214884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5825814"/>
            <a:ext cx="9143999" cy="10295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7787640" y="5236464"/>
            <a:ext cx="1232916" cy="6111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22504" y="214884"/>
            <a:ext cx="1578864" cy="7833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5825814"/>
            <a:ext cx="9143999" cy="102956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52191" y="564007"/>
            <a:ext cx="3039617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867027"/>
            <a:ext cx="8072119" cy="17418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epathshala.nic.in/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98345" y="2583256"/>
            <a:ext cx="514667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Introduction </a:t>
            </a:r>
            <a:r>
              <a:rPr spc="-20" dirty="0"/>
              <a:t>to </a:t>
            </a:r>
            <a:r>
              <a:rPr spc="-40" dirty="0"/>
              <a:t>IT-ITeS</a:t>
            </a:r>
            <a:r>
              <a:rPr spc="20" dirty="0"/>
              <a:t> </a:t>
            </a:r>
            <a:r>
              <a:rPr spc="-10" dirty="0"/>
              <a:t>Industry</a:t>
            </a:r>
          </a:p>
        </p:txBody>
      </p:sp>
      <p:sp>
        <p:nvSpPr>
          <p:cNvPr id="3" name="object 3"/>
          <p:cNvSpPr/>
          <p:nvPr/>
        </p:nvSpPr>
        <p:spPr>
          <a:xfrm>
            <a:off x="7467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068573" y="3823106"/>
            <a:ext cx="3009900" cy="94106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700"/>
              </a:spcBef>
            </a:pPr>
            <a:r>
              <a:rPr sz="2500" spc="-5" dirty="0">
                <a:latin typeface="Carlito"/>
                <a:cs typeface="Carlito"/>
              </a:rPr>
              <a:t>Class IX , Ch-1( IT</a:t>
            </a:r>
            <a:r>
              <a:rPr sz="2500" spc="-45" dirty="0">
                <a:latin typeface="Carlito"/>
                <a:cs typeface="Carlito"/>
              </a:rPr>
              <a:t> </a:t>
            </a:r>
            <a:r>
              <a:rPr sz="2500" spc="-10" dirty="0">
                <a:latin typeface="Carlito"/>
                <a:cs typeface="Carlito"/>
              </a:rPr>
              <a:t>#402)</a:t>
            </a:r>
            <a:endParaRPr sz="250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  <a:spcBef>
                <a:spcPts val="605"/>
              </a:spcBef>
            </a:pPr>
            <a:r>
              <a:rPr sz="2500" spc="-15" dirty="0">
                <a:latin typeface="Carlito"/>
                <a:cs typeface="Carlito"/>
              </a:rPr>
              <a:t>Period</a:t>
            </a:r>
            <a:r>
              <a:rPr sz="2500" spc="-5" dirty="0">
                <a:latin typeface="Carlito"/>
                <a:cs typeface="Carlito"/>
              </a:rPr>
              <a:t> 3</a:t>
            </a:r>
            <a:endParaRPr sz="2500">
              <a:latin typeface="Carlito"/>
              <a:cs typeface="Carlito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5492543"/>
            <a:ext cx="9143999" cy="13628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547380"/>
            <a:ext cx="7372984" cy="2523490"/>
          </a:xfrm>
          <a:prstGeom prst="rect">
            <a:avLst/>
          </a:prstGeom>
        </p:spPr>
        <p:txBody>
          <a:bodyPr vert="horz" wrap="square" lIns="0" tIns="106045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835"/>
              </a:spcBef>
              <a:tabLst>
                <a:tab pos="355600" algn="l"/>
                <a:tab pos="356235" algn="l"/>
              </a:tabLst>
            </a:pPr>
            <a:r>
              <a:rPr sz="1800" b="1" spc="-5" dirty="0">
                <a:solidFill>
                  <a:srgbClr val="221F1F"/>
                </a:solidFill>
                <a:latin typeface="Bookman Uralic"/>
                <a:cs typeface="Bookman Uralic"/>
              </a:rPr>
              <a:t>(c) Teaching aids and</a:t>
            </a:r>
            <a:r>
              <a:rPr sz="1800" b="1" spc="3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b="1" spc="-5" dirty="0">
                <a:solidFill>
                  <a:srgbClr val="221F1F"/>
                </a:solidFill>
                <a:latin typeface="Bookman Uralic"/>
                <a:cs typeface="Bookman Uralic"/>
              </a:rPr>
              <a:t>media</a:t>
            </a:r>
            <a:endParaRPr sz="1800" dirty="0">
              <a:latin typeface="Bookman Uralic"/>
              <a:cs typeface="Bookman Uralic"/>
            </a:endParaRPr>
          </a:p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sz="1800" spc="5" dirty="0">
                <a:solidFill>
                  <a:srgbClr val="221F1F"/>
                </a:solidFill>
                <a:latin typeface="Bookman Uralic"/>
                <a:cs typeface="Bookman Uralic"/>
              </a:rPr>
              <a:t>ICT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is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used mostly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as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a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teaching aid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in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schools</a:t>
            </a:r>
            <a:r>
              <a:rPr sz="1800" spc="-3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to</a:t>
            </a:r>
            <a:endParaRPr sz="1800" dirty="0">
              <a:latin typeface="Bookman Uralic"/>
              <a:cs typeface="Bookman Uralic"/>
            </a:endParaRPr>
          </a:p>
          <a:p>
            <a:pPr marL="12700" marR="5080" lvl="1" indent="73025">
              <a:lnSpc>
                <a:spcPct val="114999"/>
              </a:lnSpc>
              <a:spcBef>
                <a:spcPts val="395"/>
              </a:spcBef>
              <a:buChar char="•"/>
              <a:tabLst>
                <a:tab pos="264795" algn="l"/>
                <a:tab pos="5547995" algn="l"/>
              </a:tabLst>
            </a:pP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use pictures, animations and</a:t>
            </a:r>
            <a:r>
              <a:rPr sz="1800" spc="2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audio-visuals</a:t>
            </a:r>
            <a:r>
              <a:rPr sz="1800" spc="3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to</a:t>
            </a:r>
            <a:r>
              <a:rPr lang="en-IN" sz="180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explain</a:t>
            </a:r>
            <a:r>
              <a:rPr sz="1800" spc="-5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subjects 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that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are difficult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to</a:t>
            </a:r>
            <a:r>
              <a:rPr sz="1800" spc="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explain.</a:t>
            </a:r>
            <a:endParaRPr sz="1800" dirty="0">
              <a:latin typeface="Bookman Uralic"/>
              <a:cs typeface="Bookman Uralic"/>
            </a:endParaRPr>
          </a:p>
          <a:p>
            <a:pPr marL="264160" lvl="1" indent="-179070">
              <a:lnSpc>
                <a:spcPct val="100000"/>
              </a:lnSpc>
              <a:spcBef>
                <a:spcPts val="720"/>
              </a:spcBef>
              <a:buChar char="•"/>
              <a:tabLst>
                <a:tab pos="264795" algn="l"/>
              </a:tabLst>
            </a:pP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make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the lessons interesting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using</a:t>
            </a:r>
            <a:r>
              <a:rPr sz="1800" spc="-6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presentations.</a:t>
            </a:r>
            <a:endParaRPr sz="1800" dirty="0">
              <a:latin typeface="Bookman Uralic"/>
              <a:cs typeface="Bookman Uralic"/>
            </a:endParaRPr>
          </a:p>
          <a:p>
            <a:pPr marL="190500" indent="-178435">
              <a:lnSpc>
                <a:spcPct val="100000"/>
              </a:lnSpc>
              <a:spcBef>
                <a:spcPts val="735"/>
              </a:spcBef>
              <a:buChar char="•"/>
              <a:tabLst>
                <a:tab pos="191135" algn="l"/>
              </a:tabLst>
            </a:pP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organise lessons using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the</a:t>
            </a:r>
            <a:r>
              <a:rPr sz="1800" spc="-1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computer.</a:t>
            </a:r>
            <a:endParaRPr sz="1800" dirty="0">
              <a:latin typeface="Bookman Uralic"/>
              <a:cs typeface="Bookman Uralic"/>
            </a:endParaRPr>
          </a:p>
          <a:p>
            <a:pPr marL="190500" indent="-178435">
              <a:lnSpc>
                <a:spcPct val="100000"/>
              </a:lnSpc>
              <a:spcBef>
                <a:spcPts val="575"/>
              </a:spcBef>
              <a:buChar char="•"/>
              <a:tabLst>
                <a:tab pos="191135" algn="l"/>
              </a:tabLst>
            </a:pP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obtain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the information relevant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to the</a:t>
            </a:r>
            <a:r>
              <a:rPr sz="1800" spc="-2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subjects.</a:t>
            </a:r>
            <a:endParaRPr sz="1800" dirty="0">
              <a:latin typeface="Bookman Uralic"/>
              <a:cs typeface="Bookman Uralic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4A597715-746F-7483-C55B-46A827D6AA28}"/>
              </a:ext>
            </a:extLst>
          </p:cNvPr>
          <p:cNvSpPr/>
          <p:nvPr/>
        </p:nvSpPr>
        <p:spPr>
          <a:xfrm>
            <a:off x="7467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573323"/>
            <a:ext cx="7407275" cy="2851150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630"/>
              </a:spcBef>
              <a:tabLst>
                <a:tab pos="355600" algn="l"/>
                <a:tab pos="356235" algn="l"/>
              </a:tabLst>
            </a:pPr>
            <a:r>
              <a:rPr sz="1800" b="1" spc="-5" dirty="0">
                <a:solidFill>
                  <a:srgbClr val="221F1F"/>
                </a:solidFill>
                <a:latin typeface="Bookman Uralic"/>
                <a:cs typeface="Bookman Uralic"/>
              </a:rPr>
              <a:t>(d) Learning Management System</a:t>
            </a:r>
            <a:r>
              <a:rPr sz="1800" b="1" spc="3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b="1" spc="-10" dirty="0">
                <a:solidFill>
                  <a:srgbClr val="221F1F"/>
                </a:solidFill>
                <a:latin typeface="Bookman Uralic"/>
                <a:cs typeface="Bookman Uralic"/>
              </a:rPr>
              <a:t>(LMS)</a:t>
            </a:r>
            <a:endParaRPr sz="1800" dirty="0">
              <a:latin typeface="Bookman Uralic"/>
              <a:cs typeface="Bookman Uralic"/>
            </a:endParaRPr>
          </a:p>
          <a:p>
            <a:pPr marL="355600" marR="5080" indent="-343535" algn="just">
              <a:lnSpc>
                <a:spcPct val="103099"/>
              </a:lnSpc>
              <a:spcBef>
                <a:spcPts val="465"/>
              </a:spcBef>
              <a:buFont typeface="Arial"/>
              <a:buChar char="•"/>
              <a:tabLst>
                <a:tab pos="356235" algn="l"/>
              </a:tabLst>
            </a:pP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Learning Management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System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(LMS) is being used by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many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countries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to 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manage school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systems.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student or teacher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can register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himself/herself  on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official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website to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access LMS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can get many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services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from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LMS.  The student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can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be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benefited by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using LMS,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it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can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be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used</a:t>
            </a:r>
            <a:r>
              <a:rPr sz="1800" spc="16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20" dirty="0">
                <a:solidFill>
                  <a:srgbClr val="221F1F"/>
                </a:solidFill>
                <a:latin typeface="Carlito"/>
                <a:cs typeface="Carlito"/>
              </a:rPr>
              <a:t>to</a:t>
            </a:r>
            <a:endParaRPr sz="1800" dirty="0">
              <a:latin typeface="Carlito"/>
              <a:cs typeface="Carlito"/>
            </a:endParaRPr>
          </a:p>
          <a:p>
            <a:pPr marL="177800" indent="-165735">
              <a:lnSpc>
                <a:spcPct val="100000"/>
              </a:lnSpc>
              <a:spcBef>
                <a:spcPts val="555"/>
              </a:spcBef>
              <a:buChar char="•"/>
              <a:tabLst>
                <a:tab pos="178435" algn="l"/>
              </a:tabLst>
            </a:pP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learn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lessons anytime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</a:t>
            </a:r>
            <a:r>
              <a:rPr sz="1800" spc="3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anywhere.</a:t>
            </a:r>
            <a:endParaRPr sz="1800" dirty="0">
              <a:latin typeface="Carlito"/>
              <a:cs typeface="Carlito"/>
            </a:endParaRPr>
          </a:p>
          <a:p>
            <a:pPr marL="177800" indent="-165735">
              <a:lnSpc>
                <a:spcPct val="100000"/>
              </a:lnSpc>
              <a:spcBef>
                <a:spcPts val="430"/>
              </a:spcBef>
              <a:buChar char="•"/>
              <a:tabLst>
                <a:tab pos="178435" algn="l"/>
              </a:tabLst>
            </a:pP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submit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queries,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getting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replies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submit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comments through</a:t>
            </a:r>
            <a:r>
              <a:rPr sz="1800" spc="7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forums.</a:t>
            </a:r>
            <a:endParaRPr sz="1800" dirty="0">
              <a:latin typeface="Carlito"/>
              <a:cs typeface="Carlito"/>
            </a:endParaRPr>
          </a:p>
          <a:p>
            <a:pPr marL="177800" indent="-165735">
              <a:lnSpc>
                <a:spcPct val="100000"/>
              </a:lnSpc>
              <a:spcBef>
                <a:spcPts val="280"/>
              </a:spcBef>
              <a:buChar char="•"/>
              <a:tabLst>
                <a:tab pos="178435" algn="l"/>
              </a:tabLst>
            </a:pP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participate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co-curricular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activities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via</a:t>
            </a:r>
            <a:r>
              <a:rPr sz="1800" spc="114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video.</a:t>
            </a:r>
            <a:endParaRPr sz="1800" dirty="0">
              <a:latin typeface="Carlito"/>
              <a:cs typeface="Carlito"/>
            </a:endParaRPr>
          </a:p>
          <a:p>
            <a:pPr marL="177800" indent="-165735">
              <a:lnSpc>
                <a:spcPct val="100000"/>
              </a:lnSpc>
              <a:spcBef>
                <a:spcPts val="275"/>
              </a:spcBef>
              <a:buChar char="•"/>
              <a:tabLst>
                <a:tab pos="17843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monitor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progress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their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children (by</a:t>
            </a:r>
            <a:r>
              <a:rPr sz="1800" spc="8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parents).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3BEE61C8-B0C0-F14B-9F99-9E5117A17D1A}"/>
              </a:ext>
            </a:extLst>
          </p:cNvPr>
          <p:cNvSpPr/>
          <p:nvPr/>
        </p:nvSpPr>
        <p:spPr>
          <a:xfrm>
            <a:off x="7467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Home</a:t>
            </a:r>
            <a:r>
              <a:rPr spc="-60" dirty="0"/>
              <a:t> </a:t>
            </a:r>
            <a:r>
              <a:rPr spc="-5" dirty="0"/>
              <a:t>Assignment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867027"/>
            <a:ext cx="3919854" cy="17418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800" spc="-5" dirty="0">
                <a:latin typeface="Arial"/>
                <a:cs typeface="Arial"/>
              </a:rPr>
              <a:t>How </a:t>
            </a:r>
            <a:r>
              <a:rPr sz="1800" dirty="0">
                <a:latin typeface="Arial"/>
                <a:cs typeface="Arial"/>
              </a:rPr>
              <a:t>IT </a:t>
            </a:r>
            <a:r>
              <a:rPr sz="1800" spc="-5" dirty="0">
                <a:latin typeface="Arial"/>
                <a:cs typeface="Arial"/>
              </a:rPr>
              <a:t>is used in </a:t>
            </a:r>
            <a:r>
              <a:rPr sz="1800" spc="-10" dirty="0">
                <a:latin typeface="Arial"/>
                <a:cs typeface="Arial"/>
              </a:rPr>
              <a:t>everyday </a:t>
            </a:r>
            <a:r>
              <a:rPr sz="1800" spc="-5" dirty="0">
                <a:latin typeface="Arial"/>
                <a:cs typeface="Arial"/>
              </a:rPr>
              <a:t>life</a:t>
            </a:r>
            <a:r>
              <a:rPr sz="1800" spc="15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?</a:t>
            </a:r>
            <a:endParaRPr sz="18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800" spc="-5" dirty="0">
                <a:latin typeface="Arial"/>
                <a:cs typeface="Arial"/>
              </a:rPr>
              <a:t>How </a:t>
            </a:r>
            <a:r>
              <a:rPr sz="1800" dirty="0">
                <a:latin typeface="Arial"/>
                <a:cs typeface="Arial"/>
              </a:rPr>
              <a:t>IT </a:t>
            </a:r>
            <a:r>
              <a:rPr sz="1800" spc="-5" dirty="0">
                <a:latin typeface="Arial"/>
                <a:cs typeface="Arial"/>
              </a:rPr>
              <a:t>used in Home Computing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?</a:t>
            </a:r>
            <a:endParaRPr sz="18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11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800" spc="-5" dirty="0">
                <a:latin typeface="Arial"/>
                <a:cs typeface="Arial"/>
              </a:rPr>
              <a:t>How </a:t>
            </a:r>
            <a:r>
              <a:rPr sz="1800" dirty="0">
                <a:latin typeface="Arial"/>
                <a:cs typeface="Arial"/>
              </a:rPr>
              <a:t>IT </a:t>
            </a:r>
            <a:r>
              <a:rPr sz="1800" spc="-5" dirty="0">
                <a:latin typeface="Arial"/>
                <a:cs typeface="Arial"/>
              </a:rPr>
              <a:t>used in Libraries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?</a:t>
            </a:r>
            <a:endParaRPr sz="18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800" spc="-5" dirty="0">
                <a:latin typeface="Arial"/>
                <a:cs typeface="Arial"/>
              </a:rPr>
              <a:t>How </a:t>
            </a:r>
            <a:r>
              <a:rPr sz="1800" dirty="0">
                <a:latin typeface="Arial"/>
                <a:cs typeface="Arial"/>
              </a:rPr>
              <a:t>IT </a:t>
            </a:r>
            <a:r>
              <a:rPr sz="1800" spc="-5" dirty="0">
                <a:latin typeface="Arial"/>
                <a:cs typeface="Arial"/>
              </a:rPr>
              <a:t>used in </a:t>
            </a:r>
            <a:r>
              <a:rPr sz="1800" spc="-10" dirty="0">
                <a:latin typeface="Arial"/>
                <a:cs typeface="Arial"/>
              </a:rPr>
              <a:t>different offices</a:t>
            </a:r>
            <a:r>
              <a:rPr sz="1800" spc="-5" dirty="0">
                <a:latin typeface="Arial"/>
                <a:cs typeface="Arial"/>
              </a:rPr>
              <a:t> ?</a:t>
            </a:r>
            <a:endParaRPr sz="18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12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800" spc="-5" dirty="0">
                <a:latin typeface="Arial"/>
                <a:cs typeface="Arial"/>
              </a:rPr>
              <a:t>How </a:t>
            </a:r>
            <a:r>
              <a:rPr sz="1800" dirty="0">
                <a:latin typeface="Arial"/>
                <a:cs typeface="Arial"/>
              </a:rPr>
              <a:t>IT </a:t>
            </a:r>
            <a:r>
              <a:rPr sz="1800" spc="-5" dirty="0">
                <a:latin typeface="Arial"/>
                <a:cs typeface="Arial"/>
              </a:rPr>
              <a:t>used </a:t>
            </a:r>
            <a:r>
              <a:rPr sz="1800" dirty="0">
                <a:latin typeface="Arial"/>
                <a:cs typeface="Arial"/>
              </a:rPr>
              <a:t>in </a:t>
            </a:r>
            <a:r>
              <a:rPr sz="1800" spc="-5" dirty="0">
                <a:latin typeface="Arial"/>
                <a:cs typeface="Arial"/>
              </a:rPr>
              <a:t>Education</a:t>
            </a:r>
            <a:r>
              <a:rPr sz="1800" spc="-4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?</a:t>
            </a:r>
            <a:endParaRPr sz="18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11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800" spc="-5" dirty="0">
                <a:latin typeface="Arial"/>
                <a:cs typeface="Arial"/>
              </a:rPr>
              <a:t>How </a:t>
            </a:r>
            <a:r>
              <a:rPr sz="1800" dirty="0">
                <a:latin typeface="Arial"/>
                <a:cs typeface="Arial"/>
              </a:rPr>
              <a:t>LMS </a:t>
            </a:r>
            <a:r>
              <a:rPr sz="1800" spc="-10" dirty="0">
                <a:latin typeface="Arial"/>
                <a:cs typeface="Arial"/>
              </a:rPr>
              <a:t>works </a:t>
            </a:r>
            <a:r>
              <a:rPr sz="1800" spc="-5" dirty="0">
                <a:latin typeface="Arial"/>
                <a:cs typeface="Arial"/>
              </a:rPr>
              <a:t>for students</a:t>
            </a:r>
            <a:r>
              <a:rPr sz="1800" spc="45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?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B7F341D8-170F-69CC-E3FF-F55EBB1E2B69}"/>
              </a:ext>
            </a:extLst>
          </p:cNvPr>
          <p:cNvSpPr/>
          <p:nvPr/>
        </p:nvSpPr>
        <p:spPr>
          <a:xfrm>
            <a:off x="7467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8867" y="2488823"/>
            <a:ext cx="7007859" cy="1427480"/>
          </a:xfrm>
          <a:prstGeom prst="rect">
            <a:avLst/>
          </a:prstGeom>
        </p:spPr>
        <p:txBody>
          <a:bodyPr vert="horz" wrap="square" lIns="0" tIns="1035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815"/>
              </a:spcBef>
            </a:pPr>
            <a:r>
              <a:rPr sz="4000" b="1" spc="-10" dirty="0">
                <a:solidFill>
                  <a:srgbClr val="000000"/>
                </a:solidFill>
                <a:latin typeface="Arial"/>
                <a:cs typeface="Arial"/>
              </a:rPr>
              <a:t>THANKING</a:t>
            </a:r>
            <a:r>
              <a:rPr sz="4000" b="1" spc="-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b="1" spc="-5" dirty="0">
                <a:solidFill>
                  <a:srgbClr val="000000"/>
                </a:solidFill>
                <a:latin typeface="Arial"/>
                <a:cs typeface="Arial"/>
              </a:rPr>
              <a:t>YOU</a:t>
            </a:r>
            <a:endParaRPr sz="4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720"/>
              </a:spcBef>
            </a:pPr>
            <a:r>
              <a:rPr sz="4000" b="1" spc="-5" dirty="0">
                <a:latin typeface="Arial"/>
                <a:cs typeface="Arial"/>
              </a:rPr>
              <a:t>ODM </a:t>
            </a:r>
            <a:r>
              <a:rPr sz="4000" b="1" spc="-35" dirty="0">
                <a:latin typeface="Arial"/>
                <a:cs typeface="Arial"/>
              </a:rPr>
              <a:t>EDUCATIONAL </a:t>
            </a:r>
            <a:r>
              <a:rPr sz="4000" b="1" spc="-5" dirty="0">
                <a:latin typeface="Arial"/>
                <a:cs typeface="Arial"/>
              </a:rPr>
              <a:t>GROUP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053E27F-DC47-66B2-B530-9D3CBBCB9ADD}"/>
              </a:ext>
            </a:extLst>
          </p:cNvPr>
          <p:cNvSpPr/>
          <p:nvPr/>
        </p:nvSpPr>
        <p:spPr>
          <a:xfrm>
            <a:off x="7467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79470" y="332359"/>
            <a:ext cx="2386965" cy="497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100" b="1" spc="-5" dirty="0">
                <a:latin typeface="Carlito"/>
                <a:cs typeface="Carlito"/>
              </a:rPr>
              <a:t>IT</a:t>
            </a:r>
            <a:r>
              <a:rPr sz="3100" b="1" spc="-70" dirty="0">
                <a:latin typeface="Carlito"/>
                <a:cs typeface="Carlito"/>
              </a:rPr>
              <a:t> </a:t>
            </a:r>
            <a:r>
              <a:rPr sz="3100" b="1" spc="-10" dirty="0">
                <a:latin typeface="Carlito"/>
                <a:cs typeface="Carlito"/>
              </a:rPr>
              <a:t>applications</a:t>
            </a:r>
            <a:endParaRPr sz="3100">
              <a:latin typeface="Carlito"/>
              <a:cs typeface="Carlit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573733"/>
            <a:ext cx="3819525" cy="3190875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355600" marR="7620" indent="-343535">
              <a:lnSpc>
                <a:spcPct val="82000"/>
              </a:lnSpc>
              <a:spcBef>
                <a:spcPts val="49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technologically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developed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nations,  Information </a:t>
            </a:r>
            <a:r>
              <a:rPr sz="1800" spc="-20" dirty="0">
                <a:solidFill>
                  <a:srgbClr val="221F1F"/>
                </a:solidFill>
                <a:latin typeface="Carlito"/>
                <a:cs typeface="Carlito"/>
              </a:rPr>
              <a:t>Technology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has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become 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part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everyday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life.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For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</a:t>
            </a:r>
            <a:r>
              <a:rPr sz="1800" spc="-35" dirty="0">
                <a:solidFill>
                  <a:srgbClr val="221F1F"/>
                </a:solidFill>
                <a:latin typeface="Carlito"/>
                <a:cs typeface="Carlito"/>
              </a:rPr>
              <a:t>user,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computer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tool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that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provides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desired information,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whenever 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needed.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buClr>
                <a:srgbClr val="221F1F"/>
              </a:buClr>
              <a:buFont typeface="Arial"/>
              <a:buChar char="•"/>
            </a:pP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221F1F"/>
              </a:buClr>
              <a:buFont typeface="Arial"/>
              <a:buChar char="•"/>
            </a:pPr>
            <a:endParaRPr sz="2300">
              <a:latin typeface="Carlito"/>
              <a:cs typeface="Carlito"/>
            </a:endParaRPr>
          </a:p>
          <a:p>
            <a:pPr marL="355600" marR="5080" indent="-343535">
              <a:lnSpc>
                <a:spcPct val="821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use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computer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Information </a:t>
            </a:r>
            <a:r>
              <a:rPr sz="1800" spc="-20" dirty="0">
                <a:solidFill>
                  <a:srgbClr val="221F1F"/>
                </a:solidFill>
                <a:latin typeface="Carlito"/>
                <a:cs typeface="Carlito"/>
              </a:rPr>
              <a:t>Technology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can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be  observed at home,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workplace,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 modern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service industry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 all  aspects of our</a:t>
            </a:r>
            <a:r>
              <a:rPr sz="1800" spc="1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life.</a:t>
            </a:r>
            <a:endParaRPr sz="1800">
              <a:latin typeface="Carlito"/>
              <a:cs typeface="Carlito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860035" y="1600200"/>
            <a:ext cx="4284345" cy="2251075"/>
            <a:chOff x="4860035" y="1600200"/>
            <a:chExt cx="4284345" cy="2251075"/>
          </a:xfrm>
        </p:grpSpPr>
        <p:sp>
          <p:nvSpPr>
            <p:cNvPr id="5" name="object 5"/>
            <p:cNvSpPr/>
            <p:nvPr/>
          </p:nvSpPr>
          <p:spPr>
            <a:xfrm>
              <a:off x="4860035" y="1600200"/>
              <a:ext cx="2151888" cy="220675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031735" y="1644396"/>
              <a:ext cx="2112264" cy="220675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/>
          <p:nvPr/>
        </p:nvSpPr>
        <p:spPr>
          <a:xfrm>
            <a:off x="4860035" y="4000500"/>
            <a:ext cx="2031491" cy="17327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011923" y="4000500"/>
            <a:ext cx="2132076" cy="17327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6D8125AB-A6A7-6097-F215-851CB4808A4D}"/>
              </a:ext>
            </a:extLst>
          </p:cNvPr>
          <p:cNvSpPr/>
          <p:nvPr/>
        </p:nvSpPr>
        <p:spPr>
          <a:xfrm>
            <a:off x="7467600" y="152400"/>
            <a:ext cx="1578864" cy="7833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83229" y="356742"/>
            <a:ext cx="317373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F05820"/>
                </a:solidFill>
              </a:rPr>
              <a:t>IT </a:t>
            </a:r>
            <a:r>
              <a:rPr sz="2800" spc="-10" dirty="0">
                <a:solidFill>
                  <a:srgbClr val="F05820"/>
                </a:solidFill>
              </a:rPr>
              <a:t>in home</a:t>
            </a:r>
            <a:r>
              <a:rPr sz="2800" spc="-45" dirty="0">
                <a:solidFill>
                  <a:srgbClr val="F05820"/>
                </a:solidFill>
              </a:rPr>
              <a:t> </a:t>
            </a:r>
            <a:r>
              <a:rPr sz="2800" spc="-10" dirty="0">
                <a:solidFill>
                  <a:srgbClr val="F05820"/>
                </a:solidFill>
              </a:rPr>
              <a:t>computing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78739" y="1242821"/>
            <a:ext cx="4269105" cy="3963035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355600" marR="73660" indent="-342900">
              <a:lnSpc>
                <a:spcPts val="1760"/>
              </a:lnSpc>
              <a:spcBef>
                <a:spcPts val="4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personal computer (PC)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is used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 work  at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home</a:t>
            </a:r>
            <a:r>
              <a:rPr sz="1800" spc="-5">
                <a:solidFill>
                  <a:srgbClr val="221F1F"/>
                </a:solidFill>
                <a:latin typeface="Carlito"/>
                <a:cs typeface="Carlito"/>
              </a:rPr>
              <a:t>,</a:t>
            </a:r>
            <a:r>
              <a:rPr sz="1800" spc="1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>
                <a:solidFill>
                  <a:srgbClr val="221F1F"/>
                </a:solidFill>
                <a:latin typeface="Carlito"/>
                <a:cs typeface="Carlito"/>
              </a:rPr>
              <a:t>to</a:t>
            </a:r>
            <a:r>
              <a:rPr lang="en-US" sz="1800" spc="-1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>
                <a:solidFill>
                  <a:srgbClr val="221F1F"/>
                </a:solidFill>
                <a:latin typeface="Carlito"/>
                <a:cs typeface="Carlito"/>
              </a:rPr>
              <a:t>do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household accounts,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play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games,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surf  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web, use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e-mail,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create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music,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pursue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range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other</a:t>
            </a:r>
            <a:r>
              <a:rPr sz="1800" spc="3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hobbies.</a:t>
            </a:r>
            <a:endParaRPr sz="1800" dirty="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221F1F"/>
              </a:buClr>
              <a:buFont typeface="Arial"/>
              <a:buChar char="•"/>
            </a:pPr>
            <a:endParaRPr sz="1600" dirty="0">
              <a:latin typeface="Carlito"/>
              <a:cs typeface="Carlito"/>
            </a:endParaRPr>
          </a:p>
          <a:p>
            <a:pPr marL="355600" marR="5080" indent="-342900">
              <a:lnSpc>
                <a:spcPct val="819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PC is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also used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play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games.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includes  action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games,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role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playing games,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puzzles 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many</a:t>
            </a:r>
            <a:r>
              <a:rPr sz="1800" spc="1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more.</a:t>
            </a:r>
            <a:endParaRPr sz="1800" dirty="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221F1F"/>
              </a:buClr>
              <a:buFont typeface="Arial"/>
              <a:buChar char="•"/>
            </a:pPr>
            <a:endParaRPr sz="1600" dirty="0">
              <a:latin typeface="Carlito"/>
              <a:cs typeface="Carlito"/>
            </a:endParaRPr>
          </a:p>
          <a:p>
            <a:pPr marL="355600" marR="104139" indent="-342900">
              <a:lnSpc>
                <a:spcPct val="821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PC with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CD-ROM drive, sound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card, 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speakers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can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play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audio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CD.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computer can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be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used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from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home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 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study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wide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range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online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training  courses. Computers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digital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devices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now used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for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online shopping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15" dirty="0">
                <a:solidFill>
                  <a:srgbClr val="221F1F"/>
                </a:solidFill>
                <a:latin typeface="Carlito"/>
                <a:cs typeface="Carlito"/>
              </a:rPr>
              <a:t>e-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commerce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648200" y="1417319"/>
            <a:ext cx="4460748" cy="42443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EBB1E28D-7E08-554B-7F3F-DEA66F3D1CA3}"/>
              </a:ext>
            </a:extLst>
          </p:cNvPr>
          <p:cNvSpPr/>
          <p:nvPr/>
        </p:nvSpPr>
        <p:spPr>
          <a:xfrm>
            <a:off x="7467600" y="152400"/>
            <a:ext cx="1578864" cy="7833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04794" y="356742"/>
            <a:ext cx="253555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IT </a:t>
            </a:r>
            <a:r>
              <a:rPr sz="2800" spc="-10" dirty="0"/>
              <a:t>in </a:t>
            </a:r>
            <a:r>
              <a:rPr sz="2800" spc="-20" dirty="0"/>
              <a:t>everyday</a:t>
            </a:r>
            <a:r>
              <a:rPr sz="2800" spc="-50" dirty="0"/>
              <a:t> </a:t>
            </a:r>
            <a:r>
              <a:rPr sz="2800" spc="-25" dirty="0"/>
              <a:t>life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535940" y="1617929"/>
            <a:ext cx="3848735" cy="34283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our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daily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life,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we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use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washing 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machines,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microwave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oven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many 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other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products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using which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have 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embedded</a:t>
            </a:r>
            <a:r>
              <a:rPr sz="1800" spc="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software.</a:t>
            </a:r>
            <a:endParaRPr sz="1800">
              <a:latin typeface="Carlito"/>
              <a:cs typeface="Carlito"/>
            </a:endParaRPr>
          </a:p>
          <a:p>
            <a:pPr marL="355600" marR="200025" indent="-343535">
              <a:lnSpc>
                <a:spcPct val="100000"/>
              </a:lnSpc>
              <a:spcBef>
                <a:spcPts val="434"/>
              </a:spcBef>
              <a:buClr>
                <a:srgbClr val="221F1F"/>
              </a:buClr>
              <a:buFont typeface="Arial"/>
              <a:buChar char="•"/>
              <a:tabLst>
                <a:tab pos="407034" algn="l"/>
                <a:tab pos="408305" algn="l"/>
              </a:tabLst>
            </a:pPr>
            <a:r>
              <a:rPr dirty="0"/>
              <a:t>	</a:t>
            </a:r>
            <a:r>
              <a:rPr sz="1800" spc="-35" dirty="0">
                <a:solidFill>
                  <a:srgbClr val="221F1F"/>
                </a:solidFill>
                <a:latin typeface="Carlito"/>
                <a:cs typeface="Carlito"/>
              </a:rPr>
              <a:t>We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can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store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all 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information 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about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our important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work, 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appointments schedules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list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contacts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</a:t>
            </a:r>
            <a:r>
              <a:rPr sz="1800" spc="2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30" dirty="0">
                <a:solidFill>
                  <a:srgbClr val="221F1F"/>
                </a:solidFill>
                <a:latin typeface="Carlito"/>
                <a:cs typeface="Carlito"/>
              </a:rPr>
              <a:t>computer.</a:t>
            </a:r>
            <a:endParaRPr sz="1800">
              <a:latin typeface="Carlito"/>
              <a:cs typeface="Carlito"/>
            </a:endParaRPr>
          </a:p>
          <a:p>
            <a:pPr marL="355600" marR="172720" indent="-343535">
              <a:lnSpc>
                <a:spcPct val="100000"/>
              </a:lnSpc>
              <a:spcBef>
                <a:spcPts val="434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Computer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is,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therefore,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playing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very important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role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 our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lives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now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we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cannot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imagine 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world 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without</a:t>
            </a:r>
            <a:r>
              <a:rPr sz="1800" spc="1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computers.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572000" y="1600200"/>
            <a:ext cx="4463796" cy="39883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DEDCD259-C522-A4F3-30BA-CDC296DF442D}"/>
              </a:ext>
            </a:extLst>
          </p:cNvPr>
          <p:cNvSpPr/>
          <p:nvPr/>
        </p:nvSpPr>
        <p:spPr>
          <a:xfrm>
            <a:off x="7467600" y="152400"/>
            <a:ext cx="1578864" cy="7833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54373" y="356742"/>
            <a:ext cx="163576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IT </a:t>
            </a:r>
            <a:r>
              <a:rPr sz="2800" spc="-10" dirty="0"/>
              <a:t>in</a:t>
            </a:r>
            <a:r>
              <a:rPr sz="2800" spc="-60" dirty="0"/>
              <a:t> </a:t>
            </a:r>
            <a:r>
              <a:rPr sz="2800" spc="-15" dirty="0"/>
              <a:t>library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535940" y="1622501"/>
            <a:ext cx="3814445" cy="37001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25400" indent="-34353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  <a:tab pos="356235" algn="l"/>
                <a:tab pos="634365" algn="l"/>
                <a:tab pos="979805" algn="l"/>
                <a:tab pos="1526540" algn="l"/>
                <a:tab pos="2089150" algn="l"/>
              </a:tabLst>
            </a:pP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Nowadays many libraries are 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computerised.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Each book has 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a	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barcode associated with it.  </a:t>
            </a:r>
            <a:r>
              <a:rPr sz="1800" spc="-10" dirty="0">
                <a:solidFill>
                  <a:srgbClr val="221F1F"/>
                </a:solidFill>
                <a:latin typeface="Bookman Uralic"/>
                <a:cs typeface="Bookman Uralic"/>
              </a:rPr>
              <a:t>This	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makes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it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easier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for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the  library</a:t>
            </a:r>
            <a:r>
              <a:rPr sz="1800" spc="-1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to	a keep track </a:t>
            </a:r>
            <a:r>
              <a:rPr sz="1800" spc="-10" dirty="0">
                <a:solidFill>
                  <a:srgbClr val="221F1F"/>
                </a:solidFill>
                <a:latin typeface="Bookman Uralic"/>
                <a:cs typeface="Bookman Uralic"/>
              </a:rPr>
              <a:t>of 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books</a:t>
            </a:r>
            <a:r>
              <a:rPr sz="1800" spc="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and</a:t>
            </a:r>
            <a:r>
              <a:rPr sz="1800" spc="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the	availability of</a:t>
            </a:r>
            <a:r>
              <a:rPr sz="1800" spc="-7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a 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specific</a:t>
            </a:r>
            <a:r>
              <a:rPr sz="1800" spc="-2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book.</a:t>
            </a:r>
            <a:endParaRPr sz="1800">
              <a:latin typeface="Bookman Uralic"/>
              <a:cs typeface="Bookman Uralic"/>
            </a:endParaRPr>
          </a:p>
          <a:p>
            <a:pPr marL="355600" marR="21590" indent="-343535">
              <a:lnSpc>
                <a:spcPct val="100000"/>
              </a:lnSpc>
              <a:spcBef>
                <a:spcPts val="439"/>
              </a:spcBef>
              <a:buClr>
                <a:srgbClr val="221F1F"/>
              </a:buClr>
              <a:buFont typeface="Arial"/>
              <a:buChar char="•"/>
              <a:tabLst>
                <a:tab pos="501650" algn="l"/>
                <a:tab pos="502284" algn="l"/>
                <a:tab pos="1082675" algn="l"/>
              </a:tabLst>
            </a:pPr>
            <a:r>
              <a:rPr dirty="0"/>
              <a:t>	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Computer software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is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used</a:t>
            </a:r>
            <a:r>
              <a:rPr sz="1800" spc="-11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to  issue	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and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return the</a:t>
            </a:r>
            <a:r>
              <a:rPr sz="1800" spc="-5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book.</a:t>
            </a:r>
            <a:endParaRPr sz="1800">
              <a:latin typeface="Bookman Uralic"/>
              <a:cs typeface="Bookman Uralic"/>
            </a:endParaRPr>
          </a:p>
          <a:p>
            <a:pPr marL="355600" marR="5080" indent="-343535">
              <a:lnSpc>
                <a:spcPct val="99700"/>
              </a:lnSpc>
              <a:spcBef>
                <a:spcPts val="434"/>
              </a:spcBef>
              <a:buClr>
                <a:srgbClr val="221F1F"/>
              </a:buClr>
              <a:buFont typeface="Arial"/>
              <a:buChar char="•"/>
              <a:tabLst>
                <a:tab pos="428625" algn="l"/>
                <a:tab pos="429259" algn="l"/>
                <a:tab pos="1755775" algn="l"/>
                <a:tab pos="2312035" algn="l"/>
                <a:tab pos="2561590" algn="l"/>
              </a:tabLst>
            </a:pPr>
            <a:r>
              <a:rPr dirty="0"/>
              <a:t>	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Each</a:t>
            </a:r>
            <a:r>
              <a:rPr sz="1800" spc="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book	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in the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library has 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a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magnetic</a:t>
            </a:r>
            <a:r>
              <a:rPr sz="1800" spc="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strip	attached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to</a:t>
            </a:r>
            <a:r>
              <a:rPr sz="1800" spc="-5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it 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that</a:t>
            </a:r>
            <a:r>
              <a:rPr sz="1800" spc="2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is</a:t>
            </a:r>
            <a:r>
              <a:rPr sz="1800" spc="1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deactivated	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before the 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book can be</a:t>
            </a:r>
            <a:r>
              <a:rPr sz="1800" spc="-1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borrowed</a:t>
            </a:r>
            <a:endParaRPr sz="1800">
              <a:latin typeface="Bookman Uralic"/>
              <a:cs typeface="Bookman Uralic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572000" y="1600200"/>
            <a:ext cx="4572000" cy="41330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0B241E29-875B-385D-3F80-50228F3B13DA}"/>
              </a:ext>
            </a:extLst>
          </p:cNvPr>
          <p:cNvSpPr/>
          <p:nvPr/>
        </p:nvSpPr>
        <p:spPr>
          <a:xfrm>
            <a:off x="7467600" y="152400"/>
            <a:ext cx="1578864" cy="7833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54295" y="1600200"/>
            <a:ext cx="4309872" cy="44211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460241" y="356742"/>
            <a:ext cx="22231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F05820"/>
                </a:solidFill>
              </a:rPr>
              <a:t>IT </a:t>
            </a:r>
            <a:r>
              <a:rPr sz="2800" spc="-20" dirty="0">
                <a:solidFill>
                  <a:srgbClr val="F05820"/>
                </a:solidFill>
              </a:rPr>
              <a:t>at</a:t>
            </a:r>
            <a:r>
              <a:rPr sz="2800" spc="-60" dirty="0">
                <a:solidFill>
                  <a:srgbClr val="F05820"/>
                </a:solidFill>
              </a:rPr>
              <a:t> </a:t>
            </a:r>
            <a:r>
              <a:rPr sz="2800" spc="-10" dirty="0">
                <a:solidFill>
                  <a:srgbClr val="F05820"/>
                </a:solidFill>
              </a:rPr>
              <a:t>workplace</a:t>
            </a:r>
            <a:endParaRPr sz="2800"/>
          </a:p>
        </p:txBody>
      </p:sp>
      <p:sp>
        <p:nvSpPr>
          <p:cNvPr id="4" name="object 4"/>
          <p:cNvSpPr txBox="1"/>
          <p:nvPr/>
        </p:nvSpPr>
        <p:spPr>
          <a:xfrm>
            <a:off x="535940" y="1616405"/>
            <a:ext cx="3484245" cy="314642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355600" marR="224790" indent="-343535">
              <a:lnSpc>
                <a:spcPct val="103099"/>
              </a:lnSpc>
              <a:spcBef>
                <a:spcPts val="35"/>
              </a:spcBef>
              <a:buFont typeface="Arial"/>
              <a:buChar char="•"/>
              <a:tabLst>
                <a:tab pos="355600" algn="l"/>
                <a:tab pos="356235" algn="l"/>
                <a:tab pos="1685925" algn="l"/>
                <a:tab pos="2893060" algn="l"/>
              </a:tabLst>
            </a:pPr>
            <a:r>
              <a:rPr sz="1800" spc="10" dirty="0">
                <a:solidFill>
                  <a:srgbClr val="221F1F"/>
                </a:solidFill>
                <a:latin typeface="Bookman Uralic"/>
                <a:cs typeface="Bookman Uralic"/>
              </a:rPr>
              <a:t>In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office environment, 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computers	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and</a:t>
            </a:r>
            <a:r>
              <a:rPr sz="1800" spc="-8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computer 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applications</a:t>
            </a:r>
            <a:r>
              <a:rPr sz="1800" spc="1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are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 used	to  perform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office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work more  effectively.</a:t>
            </a:r>
            <a:endParaRPr sz="1800">
              <a:latin typeface="Bookman Uralic"/>
              <a:cs typeface="Bookman Uralic"/>
            </a:endParaRPr>
          </a:p>
          <a:p>
            <a:pPr marL="355600" marR="5080" indent="-343535">
              <a:lnSpc>
                <a:spcPct val="100000"/>
              </a:lnSpc>
              <a:spcBef>
                <a:spcPts val="540"/>
              </a:spcBef>
              <a:buFont typeface="Arial"/>
              <a:buChar char="•"/>
              <a:tabLst>
                <a:tab pos="355600" algn="l"/>
                <a:tab pos="356235" algn="l"/>
                <a:tab pos="1167765" algn="l"/>
                <a:tab pos="1566545" algn="l"/>
              </a:tabLst>
            </a:pPr>
            <a:r>
              <a:rPr sz="1800" spc="10" dirty="0">
                <a:solidFill>
                  <a:srgbClr val="221F1F"/>
                </a:solidFill>
                <a:latin typeface="Bookman Uralic"/>
                <a:cs typeface="Bookman Uralic"/>
              </a:rPr>
              <a:t>In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assembly-line</a:t>
            </a:r>
            <a:r>
              <a:rPr sz="1800" spc="-9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industries,  where	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attention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to detail,  speed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and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efficiency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are 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important,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automation is  becoming	more and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more  common.</a:t>
            </a:r>
            <a:endParaRPr sz="1800">
              <a:latin typeface="Bookman Uralic"/>
              <a:cs typeface="Bookman Uralic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D088177D-F0A8-1AF2-B8C8-6038612DCDF5}"/>
              </a:ext>
            </a:extLst>
          </p:cNvPr>
          <p:cNvSpPr/>
          <p:nvPr/>
        </p:nvSpPr>
        <p:spPr>
          <a:xfrm>
            <a:off x="7467600" y="152400"/>
            <a:ext cx="1578864" cy="7833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44417" y="564007"/>
            <a:ext cx="245618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>
                <a:solidFill>
                  <a:srgbClr val="F05820"/>
                </a:solidFill>
              </a:rPr>
              <a:t>IT in</a:t>
            </a:r>
            <a:r>
              <a:rPr spc="-75" dirty="0">
                <a:solidFill>
                  <a:srgbClr val="F05820"/>
                </a:solidFill>
              </a:rPr>
              <a:t> </a:t>
            </a:r>
            <a:r>
              <a:rPr spc="-15" dirty="0">
                <a:solidFill>
                  <a:srgbClr val="F05820"/>
                </a:solidFill>
              </a:rPr>
              <a:t>Education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58267" y="1288541"/>
            <a:ext cx="4159885" cy="44494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</a:tabLst>
            </a:pPr>
            <a:r>
              <a:rPr sz="1700" spc="-10" dirty="0">
                <a:solidFill>
                  <a:srgbClr val="221F1F"/>
                </a:solidFill>
                <a:latin typeface="Carlito"/>
                <a:cs typeface="Carlito"/>
              </a:rPr>
              <a:t>Computers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700" spc="-10" dirty="0">
                <a:solidFill>
                  <a:srgbClr val="221F1F"/>
                </a:solidFill>
                <a:latin typeface="Carlito"/>
                <a:cs typeface="Carlito"/>
              </a:rPr>
              <a:t>Information </a:t>
            </a:r>
            <a:r>
              <a:rPr sz="1700" spc="-20" dirty="0">
                <a:solidFill>
                  <a:srgbClr val="221F1F"/>
                </a:solidFill>
                <a:latin typeface="Carlito"/>
                <a:cs typeface="Carlito"/>
              </a:rPr>
              <a:t>Technology 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700" spc="-10" dirty="0">
                <a:solidFill>
                  <a:srgbClr val="221F1F"/>
                </a:solidFill>
                <a:latin typeface="Carlito"/>
                <a:cs typeface="Carlito"/>
              </a:rPr>
              <a:t>extensively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used in education </a:t>
            </a:r>
            <a:r>
              <a:rPr sz="1700" spc="-20" dirty="0">
                <a:solidFill>
                  <a:srgbClr val="221F1F"/>
                </a:solidFill>
                <a:latin typeface="Carlito"/>
                <a:cs typeface="Carlito"/>
              </a:rPr>
              <a:t>for 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teaching-learning </a:t>
            </a:r>
            <a:r>
              <a:rPr sz="1700" dirty="0">
                <a:solidFill>
                  <a:srgbClr val="221F1F"/>
                </a:solidFill>
                <a:latin typeface="Carlito"/>
                <a:cs typeface="Carlito"/>
              </a:rPr>
              <a:t>and</a:t>
            </a:r>
            <a:r>
              <a:rPr sz="1700" spc="-5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700" dirty="0">
                <a:solidFill>
                  <a:srgbClr val="221F1F"/>
                </a:solidFill>
                <a:latin typeface="Carlito"/>
                <a:cs typeface="Carlito"/>
              </a:rPr>
              <a:t>assessment.</a:t>
            </a:r>
            <a:endParaRPr sz="1700">
              <a:latin typeface="Carlito"/>
              <a:cs typeface="Carlito"/>
            </a:endParaRPr>
          </a:p>
          <a:p>
            <a:pPr marL="355600" marR="5080" indent="-342900" algn="just">
              <a:lnSpc>
                <a:spcPct val="100000"/>
              </a:lnSpc>
              <a:buClr>
                <a:srgbClr val="221F1F"/>
              </a:buClr>
              <a:buFont typeface="Arial"/>
              <a:buChar char="•"/>
              <a:tabLst>
                <a:tab pos="404495" algn="l"/>
              </a:tabLst>
            </a:pPr>
            <a:r>
              <a:rPr dirty="0"/>
              <a:t>	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700" spc="-10" dirty="0">
                <a:solidFill>
                  <a:srgbClr val="221F1F"/>
                </a:solidFill>
                <a:latin typeface="Carlito"/>
                <a:cs typeface="Carlito"/>
              </a:rPr>
              <a:t>software and </a:t>
            </a:r>
            <a:r>
              <a:rPr sz="1700" spc="-15" dirty="0">
                <a:solidFill>
                  <a:srgbClr val="221F1F"/>
                </a:solidFill>
                <a:latin typeface="Carlito"/>
                <a:cs typeface="Carlito"/>
              </a:rPr>
              <a:t>hardware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technologies  used </a:t>
            </a:r>
            <a:r>
              <a:rPr sz="1700" spc="-15" dirty="0">
                <a:solidFill>
                  <a:srgbClr val="221F1F"/>
                </a:solidFill>
                <a:latin typeface="Carlito"/>
                <a:cs typeface="Carlito"/>
              </a:rPr>
              <a:t>for </a:t>
            </a:r>
            <a:r>
              <a:rPr sz="1700" spc="-10" dirty="0">
                <a:solidFill>
                  <a:srgbClr val="221F1F"/>
                </a:solidFill>
                <a:latin typeface="Carlito"/>
                <a:cs typeface="Carlito"/>
              </a:rPr>
              <a:t>creation and transmission </a:t>
            </a:r>
            <a:r>
              <a:rPr sz="1700" dirty="0">
                <a:solidFill>
                  <a:srgbClr val="221F1F"/>
                </a:solidFill>
                <a:latin typeface="Carlito"/>
                <a:cs typeface="Carlito"/>
              </a:rPr>
              <a:t>of  </a:t>
            </a:r>
            <a:r>
              <a:rPr sz="1700" spc="-10" dirty="0">
                <a:solidFill>
                  <a:srgbClr val="221F1F"/>
                </a:solidFill>
                <a:latin typeface="Carlito"/>
                <a:cs typeface="Carlito"/>
              </a:rPr>
              <a:t>information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1700" spc="-10" dirty="0">
                <a:solidFill>
                  <a:srgbClr val="221F1F"/>
                </a:solidFill>
                <a:latin typeface="Carlito"/>
                <a:cs typeface="Carlito"/>
              </a:rPr>
              <a:t>various forms including still 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pictures, </a:t>
            </a:r>
            <a:r>
              <a:rPr sz="1700" spc="-10" dirty="0">
                <a:solidFill>
                  <a:srgbClr val="221F1F"/>
                </a:solidFill>
                <a:latin typeface="Carlito"/>
                <a:cs typeface="Carlito"/>
              </a:rPr>
              <a:t>audio,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video and animation </a:t>
            </a:r>
            <a:r>
              <a:rPr sz="1700" spc="-10" dirty="0">
                <a:solidFill>
                  <a:srgbClr val="221F1F"/>
                </a:solidFill>
                <a:latin typeface="Carlito"/>
                <a:cs typeface="Carlito"/>
              </a:rPr>
              <a:t>to  </a:t>
            </a:r>
            <a:r>
              <a:rPr sz="1700" spc="5" dirty="0">
                <a:solidFill>
                  <a:srgbClr val="221F1F"/>
                </a:solidFill>
                <a:latin typeface="Carlito"/>
                <a:cs typeface="Carlito"/>
              </a:rPr>
              <a:t>the</a:t>
            </a:r>
            <a:r>
              <a:rPr sz="1700" spc="-1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learners.</a:t>
            </a:r>
            <a:endParaRPr sz="1700">
              <a:latin typeface="Carlito"/>
              <a:cs typeface="Carlito"/>
            </a:endParaRPr>
          </a:p>
          <a:p>
            <a:pPr marL="12700" marR="59055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700" dirty="0">
                <a:solidFill>
                  <a:srgbClr val="221F1F"/>
                </a:solidFill>
                <a:latin typeface="Carlito"/>
                <a:cs typeface="Carlito"/>
              </a:rPr>
              <a:t>learning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becomes </a:t>
            </a:r>
            <a:r>
              <a:rPr sz="1700" spc="-10" dirty="0">
                <a:solidFill>
                  <a:srgbClr val="221F1F"/>
                </a:solidFill>
                <a:latin typeface="Carlito"/>
                <a:cs typeface="Carlito"/>
              </a:rPr>
              <a:t>easy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700" dirty="0">
                <a:solidFill>
                  <a:srgbClr val="221F1F"/>
                </a:solidFill>
                <a:latin typeface="Carlito"/>
                <a:cs typeface="Carlito"/>
              </a:rPr>
              <a:t>accessible 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through </a:t>
            </a:r>
            <a:r>
              <a:rPr sz="1700" spc="-55" dirty="0">
                <a:solidFill>
                  <a:srgbClr val="221F1F"/>
                </a:solidFill>
                <a:latin typeface="Carlito"/>
                <a:cs typeface="Carlito"/>
              </a:rPr>
              <a:t>IT. </a:t>
            </a:r>
            <a:r>
              <a:rPr sz="1700" dirty="0">
                <a:solidFill>
                  <a:srgbClr val="221F1F"/>
                </a:solidFill>
                <a:latin typeface="Carlito"/>
                <a:cs typeface="Carlito"/>
              </a:rPr>
              <a:t>A lot of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teaching resources </a:t>
            </a:r>
            <a:r>
              <a:rPr sz="1700" spc="-10" dirty="0">
                <a:solidFill>
                  <a:srgbClr val="221F1F"/>
                </a:solidFill>
                <a:latin typeface="Carlito"/>
                <a:cs typeface="Carlito"/>
              </a:rPr>
              <a:t>are  available </a:t>
            </a:r>
            <a:r>
              <a:rPr sz="1700" spc="-15" dirty="0">
                <a:solidFill>
                  <a:srgbClr val="221F1F"/>
                </a:solidFill>
                <a:latin typeface="Carlito"/>
                <a:cs typeface="Carlito"/>
              </a:rPr>
              <a:t>for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teachers to teach </a:t>
            </a:r>
            <a:r>
              <a:rPr sz="1700" dirty="0">
                <a:solidFill>
                  <a:srgbClr val="221F1F"/>
                </a:solidFill>
                <a:latin typeface="Carlito"/>
                <a:cs typeface="Carlito"/>
              </a:rPr>
              <a:t>in a </a:t>
            </a:r>
            <a:r>
              <a:rPr sz="1700" spc="-10" dirty="0">
                <a:solidFill>
                  <a:srgbClr val="221F1F"/>
                </a:solidFill>
                <a:latin typeface="Carlito"/>
                <a:cs typeface="Carlito"/>
              </a:rPr>
              <a:t>better</a:t>
            </a:r>
            <a:r>
              <a:rPr sz="1700" spc="-4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700" spc="-45" dirty="0">
                <a:solidFill>
                  <a:srgbClr val="221F1F"/>
                </a:solidFill>
                <a:latin typeface="Carlito"/>
                <a:cs typeface="Carlito"/>
              </a:rPr>
              <a:t>way.</a:t>
            </a:r>
            <a:endParaRPr sz="1700">
              <a:latin typeface="Carlito"/>
              <a:cs typeface="Carlito"/>
            </a:endParaRPr>
          </a:p>
          <a:p>
            <a:pPr marL="355600" marR="373380" indent="-342900">
              <a:lnSpc>
                <a:spcPct val="100000"/>
              </a:lnSpc>
              <a:buClr>
                <a:srgbClr val="221F1F"/>
              </a:buClr>
              <a:buFont typeface="Arial"/>
              <a:buChar char="•"/>
              <a:tabLst>
                <a:tab pos="403860" algn="l"/>
                <a:tab pos="404495" algn="l"/>
              </a:tabLst>
            </a:pPr>
            <a:r>
              <a:rPr dirty="0"/>
              <a:t>	</a:t>
            </a:r>
            <a:r>
              <a:rPr sz="1700" dirty="0">
                <a:solidFill>
                  <a:srgbClr val="221F1F"/>
                </a:solidFill>
                <a:latin typeface="Carlito"/>
                <a:cs typeface="Carlito"/>
              </a:rPr>
              <a:t>Online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assessment </a:t>
            </a:r>
            <a:r>
              <a:rPr sz="1700" dirty="0">
                <a:solidFill>
                  <a:srgbClr val="221F1F"/>
                </a:solidFill>
                <a:latin typeface="Carlito"/>
                <a:cs typeface="Carlito"/>
              </a:rPr>
              <a:t>helps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1700" dirty="0">
                <a:solidFill>
                  <a:srgbClr val="221F1F"/>
                </a:solidFill>
                <a:latin typeface="Carlito"/>
                <a:cs typeface="Carlito"/>
              </a:rPr>
              <a:t>assess the 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students </a:t>
            </a:r>
            <a:r>
              <a:rPr sz="1700" dirty="0">
                <a:solidFill>
                  <a:srgbClr val="221F1F"/>
                </a:solidFill>
                <a:latin typeface="Carlito"/>
                <a:cs typeface="Carlito"/>
              </a:rPr>
              <a:t>without </a:t>
            </a:r>
            <a:r>
              <a:rPr sz="1700" spc="-10" dirty="0">
                <a:solidFill>
                  <a:srgbClr val="221F1F"/>
                </a:solidFill>
                <a:latin typeface="Carlito"/>
                <a:cs typeface="Carlito"/>
              </a:rPr>
              <a:t>any</a:t>
            </a:r>
            <a:r>
              <a:rPr sz="1700" spc="-7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biasness.</a:t>
            </a:r>
            <a:endParaRPr sz="1700">
              <a:latin typeface="Carlito"/>
              <a:cs typeface="Carlito"/>
            </a:endParaRPr>
          </a:p>
          <a:p>
            <a:pPr marL="12700" marR="332105" algn="just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The students, teachers and educational  </a:t>
            </a:r>
            <a:r>
              <a:rPr sz="1700" spc="-10" dirty="0">
                <a:solidFill>
                  <a:srgbClr val="221F1F"/>
                </a:solidFill>
                <a:latin typeface="Carlito"/>
                <a:cs typeface="Carlito"/>
              </a:rPr>
              <a:t>administrators </a:t>
            </a:r>
            <a:r>
              <a:rPr sz="1700" dirty="0">
                <a:solidFill>
                  <a:srgbClr val="221F1F"/>
                </a:solidFill>
                <a:latin typeface="Carlito"/>
                <a:cs typeface="Carlito"/>
              </a:rPr>
              <a:t>and every </a:t>
            </a:r>
            <a:r>
              <a:rPr sz="1700" spc="-10" dirty="0">
                <a:solidFill>
                  <a:srgbClr val="221F1F"/>
                </a:solidFill>
                <a:latin typeface="Carlito"/>
                <a:cs typeface="Carlito"/>
              </a:rPr>
              <a:t>stakeholder </a:t>
            </a:r>
            <a:r>
              <a:rPr sz="1700" dirty="0">
                <a:solidFill>
                  <a:srgbClr val="221F1F"/>
                </a:solidFill>
                <a:latin typeface="Carlito"/>
                <a:cs typeface="Carlito"/>
              </a:rPr>
              <a:t>in</a:t>
            </a:r>
            <a:r>
              <a:rPr sz="1700" spc="-14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700" dirty="0">
                <a:solidFill>
                  <a:srgbClr val="221F1F"/>
                </a:solidFill>
                <a:latin typeface="Carlito"/>
                <a:cs typeface="Carlito"/>
              </a:rPr>
              <a:t>the 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education sector </a:t>
            </a:r>
            <a:r>
              <a:rPr sz="1700" dirty="0">
                <a:solidFill>
                  <a:srgbClr val="221F1F"/>
                </a:solidFill>
                <a:latin typeface="Carlito"/>
                <a:cs typeface="Carlito"/>
              </a:rPr>
              <a:t>has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benefitted </a:t>
            </a:r>
            <a:r>
              <a:rPr sz="1700" dirty="0">
                <a:solidFill>
                  <a:srgbClr val="221F1F"/>
                </a:solidFill>
                <a:latin typeface="Carlito"/>
                <a:cs typeface="Carlito"/>
              </a:rPr>
              <a:t>with</a:t>
            </a:r>
            <a:r>
              <a:rPr sz="1700" spc="-12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700" dirty="0">
                <a:solidFill>
                  <a:srgbClr val="221F1F"/>
                </a:solidFill>
                <a:latin typeface="Carlito"/>
                <a:cs typeface="Carlito"/>
              </a:rPr>
              <a:t>the</a:t>
            </a:r>
            <a:endParaRPr sz="1700">
              <a:latin typeface="Carlito"/>
              <a:cs typeface="Carlito"/>
            </a:endParaRPr>
          </a:p>
          <a:p>
            <a:pPr marL="12700" algn="just">
              <a:lnSpc>
                <a:spcPct val="100000"/>
              </a:lnSpc>
              <a:spcBef>
                <a:spcPts val="25"/>
              </a:spcBef>
            </a:pPr>
            <a:r>
              <a:rPr sz="1700" spc="-10" dirty="0">
                <a:solidFill>
                  <a:srgbClr val="221F1F"/>
                </a:solidFill>
                <a:latin typeface="Carlito"/>
                <a:cs typeface="Carlito"/>
              </a:rPr>
              <a:t>integration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700" dirty="0">
                <a:solidFill>
                  <a:srgbClr val="221F1F"/>
                </a:solidFill>
                <a:latin typeface="Carlito"/>
                <a:cs typeface="Carlito"/>
              </a:rPr>
              <a:t>IT in</a:t>
            </a:r>
            <a:r>
              <a:rPr sz="1700" spc="34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700" spc="-5" dirty="0">
                <a:solidFill>
                  <a:srgbClr val="221F1F"/>
                </a:solidFill>
                <a:latin typeface="Carlito"/>
                <a:cs typeface="Carlito"/>
              </a:rPr>
              <a:t>education</a:t>
            </a:r>
            <a:r>
              <a:rPr sz="1800" spc="-5" dirty="0">
                <a:solidFill>
                  <a:srgbClr val="221F1F"/>
                </a:solidFill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788408" y="1607819"/>
            <a:ext cx="3898391" cy="40538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F8F30CA0-1E32-BE9D-81C4-4522EA40D830}"/>
              </a:ext>
            </a:extLst>
          </p:cNvPr>
          <p:cNvSpPr/>
          <p:nvPr/>
        </p:nvSpPr>
        <p:spPr>
          <a:xfrm>
            <a:off x="7467600" y="152400"/>
            <a:ext cx="1578864" cy="7833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6334" y="1393063"/>
            <a:ext cx="8743950" cy="4422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221F1F"/>
                </a:solidFill>
                <a:latin typeface="Bookman Uralic"/>
                <a:cs typeface="Bookman Uralic"/>
              </a:rPr>
              <a:t>(a) </a:t>
            </a:r>
            <a:r>
              <a:rPr sz="1800" b="1" dirty="0">
                <a:solidFill>
                  <a:srgbClr val="221F1F"/>
                </a:solidFill>
                <a:latin typeface="Bookman Uralic"/>
                <a:cs typeface="Bookman Uralic"/>
              </a:rPr>
              <a:t>ICT in the</a:t>
            </a:r>
            <a:r>
              <a:rPr sz="1800" b="1" spc="2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b="1" spc="-5" dirty="0">
                <a:solidFill>
                  <a:srgbClr val="221F1F"/>
                </a:solidFill>
                <a:latin typeface="Bookman Uralic"/>
                <a:cs typeface="Bookman Uralic"/>
              </a:rPr>
              <a:t>classroom</a:t>
            </a:r>
            <a:endParaRPr sz="1800">
              <a:latin typeface="Bookman Uralic"/>
              <a:cs typeface="Bookman Uralic"/>
            </a:endParaRPr>
          </a:p>
          <a:p>
            <a:pPr marL="12700">
              <a:lnSpc>
                <a:spcPts val="1964"/>
              </a:lnSpc>
            </a:pP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There are many ways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in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which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the </a:t>
            </a:r>
            <a:r>
              <a:rPr sz="1800" spc="5" dirty="0">
                <a:solidFill>
                  <a:srgbClr val="221F1F"/>
                </a:solidFill>
                <a:latin typeface="Bookman Uralic"/>
                <a:cs typeface="Bookman Uralic"/>
              </a:rPr>
              <a:t>ICT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is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used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for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education in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the</a:t>
            </a:r>
            <a:r>
              <a:rPr sz="1800" spc="1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classroom,</a:t>
            </a:r>
            <a:endParaRPr sz="1800">
              <a:latin typeface="Bookman Uralic"/>
              <a:cs typeface="Bookman Uralic"/>
            </a:endParaRPr>
          </a:p>
          <a:p>
            <a:pPr marL="12700">
              <a:lnSpc>
                <a:spcPts val="1964"/>
              </a:lnSpc>
            </a:pP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such</a:t>
            </a:r>
            <a:r>
              <a:rPr sz="1800" spc="-1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as</a:t>
            </a:r>
            <a:endParaRPr sz="1800">
              <a:latin typeface="Bookman Uralic"/>
              <a:cs typeface="Bookman Uralic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>
              <a:latin typeface="Bookman Uralic"/>
              <a:cs typeface="Bookman Uralic"/>
            </a:endParaRPr>
          </a:p>
          <a:p>
            <a:pPr marL="190500" indent="-178435">
              <a:lnSpc>
                <a:spcPct val="100000"/>
              </a:lnSpc>
              <a:buChar char="•"/>
              <a:tabLst>
                <a:tab pos="191135" algn="l"/>
              </a:tabLst>
            </a:pP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e-learning</a:t>
            </a:r>
            <a:r>
              <a:rPr sz="1800" spc="-3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classrooms;</a:t>
            </a:r>
            <a:endParaRPr sz="1800">
              <a:latin typeface="Bookman Uralic"/>
              <a:cs typeface="Bookman Uralic"/>
            </a:endParaRPr>
          </a:p>
          <a:p>
            <a:pPr marL="191135" indent="-179070">
              <a:lnSpc>
                <a:spcPct val="100000"/>
              </a:lnSpc>
              <a:spcBef>
                <a:spcPts val="1175"/>
              </a:spcBef>
              <a:buChar char="•"/>
              <a:tabLst>
                <a:tab pos="191770" algn="l"/>
              </a:tabLst>
            </a:pP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smart-board</a:t>
            </a:r>
            <a:r>
              <a:rPr sz="1800" spc="-1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presentations;</a:t>
            </a:r>
            <a:endParaRPr sz="1800">
              <a:latin typeface="Bookman Uralic"/>
              <a:cs typeface="Bookman Uralic"/>
            </a:endParaRPr>
          </a:p>
          <a:p>
            <a:pPr marL="190500" indent="-178435">
              <a:lnSpc>
                <a:spcPct val="100000"/>
              </a:lnSpc>
              <a:spcBef>
                <a:spcPts val="1195"/>
              </a:spcBef>
              <a:buChar char="•"/>
              <a:tabLst>
                <a:tab pos="191135" algn="l"/>
              </a:tabLst>
            </a:pP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videos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on</a:t>
            </a:r>
            <a:r>
              <a:rPr sz="1800" spc="-2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experiments;</a:t>
            </a:r>
            <a:endParaRPr sz="1800">
              <a:latin typeface="Bookman Uralic"/>
              <a:cs typeface="Bookman Uralic"/>
            </a:endParaRPr>
          </a:p>
          <a:p>
            <a:pPr marL="190500" indent="-178435">
              <a:lnSpc>
                <a:spcPct val="100000"/>
              </a:lnSpc>
              <a:spcBef>
                <a:spcPts val="1175"/>
              </a:spcBef>
              <a:buChar char="•"/>
              <a:tabLst>
                <a:tab pos="191135" algn="l"/>
              </a:tabLst>
            </a:pP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creation of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images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and</a:t>
            </a:r>
            <a:r>
              <a:rPr sz="1800" spc="-2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video;</a:t>
            </a:r>
            <a:endParaRPr sz="1800">
              <a:latin typeface="Bookman Uralic"/>
              <a:cs typeface="Bookman Uralic"/>
            </a:endParaRPr>
          </a:p>
          <a:p>
            <a:pPr marL="191135" indent="-179070">
              <a:lnSpc>
                <a:spcPct val="100000"/>
              </a:lnSpc>
              <a:spcBef>
                <a:spcPts val="1175"/>
              </a:spcBef>
              <a:buChar char="•"/>
              <a:tabLst>
                <a:tab pos="191770" algn="l"/>
                <a:tab pos="5337810" algn="l"/>
              </a:tabLst>
            </a:pP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desktop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publishing of magazines,</a:t>
            </a:r>
            <a:r>
              <a:rPr sz="1800" spc="3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letters</a:t>
            </a:r>
            <a:r>
              <a:rPr sz="1800" spc="-1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and	documents;</a:t>
            </a:r>
            <a:endParaRPr sz="1800">
              <a:latin typeface="Bookman Uralic"/>
              <a:cs typeface="Bookman Uralic"/>
            </a:endParaRPr>
          </a:p>
          <a:p>
            <a:pPr marL="190500" indent="-178435">
              <a:lnSpc>
                <a:spcPct val="100000"/>
              </a:lnSpc>
              <a:spcBef>
                <a:spcPts val="1190"/>
              </a:spcBef>
              <a:buChar char="•"/>
              <a:tabLst>
                <a:tab pos="191135" algn="l"/>
              </a:tabLst>
            </a:pP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educational</a:t>
            </a:r>
            <a:r>
              <a:rPr sz="1800" spc="-1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games;</a:t>
            </a:r>
            <a:endParaRPr sz="1800">
              <a:latin typeface="Bookman Uralic"/>
              <a:cs typeface="Bookman Uralic"/>
            </a:endParaRPr>
          </a:p>
          <a:p>
            <a:pPr marL="190500" indent="-178435">
              <a:lnSpc>
                <a:spcPct val="100000"/>
              </a:lnSpc>
              <a:spcBef>
                <a:spcPts val="1175"/>
              </a:spcBef>
              <a:buChar char="•"/>
              <a:tabLst>
                <a:tab pos="191135" algn="l"/>
              </a:tabLst>
            </a:pP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learning using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CD-ROM media;</a:t>
            </a:r>
            <a:r>
              <a:rPr sz="1800" spc="-35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and</a:t>
            </a:r>
            <a:endParaRPr sz="1800">
              <a:latin typeface="Bookman Uralic"/>
              <a:cs typeface="Bookman Uralic"/>
            </a:endParaRPr>
          </a:p>
          <a:p>
            <a:pPr marL="191135" indent="-179070">
              <a:lnSpc>
                <a:spcPct val="100000"/>
              </a:lnSpc>
              <a:spcBef>
                <a:spcPts val="1175"/>
              </a:spcBef>
              <a:buChar char="•"/>
              <a:tabLst>
                <a:tab pos="191770" algn="l"/>
                <a:tab pos="4930140" algn="l"/>
              </a:tabLst>
            </a:pP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gathering educational information</a:t>
            </a:r>
            <a:r>
              <a:rPr sz="1800" spc="8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Bookman Uralic"/>
                <a:cs typeface="Bookman Uralic"/>
              </a:rPr>
              <a:t>on</a:t>
            </a:r>
            <a:r>
              <a:rPr sz="1800" spc="2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dirty="0">
                <a:solidFill>
                  <a:srgbClr val="221F1F"/>
                </a:solidFill>
                <a:latin typeface="Bookman Uralic"/>
                <a:cs typeface="Bookman Uralic"/>
              </a:rPr>
              <a:t>the	Internet.</a:t>
            </a:r>
            <a:endParaRPr sz="1800">
              <a:latin typeface="Bookman Uralic"/>
              <a:cs typeface="Bookman Uralic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EFDAA547-705F-146F-C16F-6E4A28273074}"/>
              </a:ext>
            </a:extLst>
          </p:cNvPr>
          <p:cNvSpPr/>
          <p:nvPr/>
        </p:nvSpPr>
        <p:spPr>
          <a:xfrm>
            <a:off x="7467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436067"/>
            <a:ext cx="7919720" cy="2979420"/>
          </a:xfrm>
          <a:prstGeom prst="rect">
            <a:avLst/>
          </a:prstGeom>
        </p:spPr>
        <p:txBody>
          <a:bodyPr vert="horz" wrap="square" lIns="0" tIns="1517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95"/>
              </a:spcBef>
            </a:pPr>
            <a:r>
              <a:rPr sz="1800" b="1" dirty="0">
                <a:solidFill>
                  <a:srgbClr val="221F1F"/>
                </a:solidFill>
                <a:latin typeface="Bookman Uralic"/>
                <a:cs typeface="Bookman Uralic"/>
              </a:rPr>
              <a:t>(b) </a:t>
            </a:r>
            <a:r>
              <a:rPr sz="1800" b="1" spc="-5" dirty="0">
                <a:solidFill>
                  <a:srgbClr val="221F1F"/>
                </a:solidFill>
                <a:latin typeface="Bookman Uralic"/>
                <a:cs typeface="Bookman Uralic"/>
              </a:rPr>
              <a:t>Education </a:t>
            </a:r>
            <a:r>
              <a:rPr sz="1800" b="1" dirty="0">
                <a:solidFill>
                  <a:srgbClr val="221F1F"/>
                </a:solidFill>
                <a:latin typeface="Bookman Uralic"/>
                <a:cs typeface="Bookman Uralic"/>
              </a:rPr>
              <a:t>— </a:t>
            </a:r>
            <a:r>
              <a:rPr sz="1800" b="1" spc="-5" dirty="0">
                <a:solidFill>
                  <a:srgbClr val="221F1F"/>
                </a:solidFill>
                <a:latin typeface="Bookman Uralic"/>
                <a:cs typeface="Bookman Uralic"/>
              </a:rPr>
              <a:t>anywhere</a:t>
            </a:r>
            <a:r>
              <a:rPr sz="1800" b="1" spc="-10" dirty="0">
                <a:solidFill>
                  <a:srgbClr val="221F1F"/>
                </a:solidFill>
                <a:latin typeface="Bookman Uralic"/>
                <a:cs typeface="Bookman Uralic"/>
              </a:rPr>
              <a:t> </a:t>
            </a:r>
            <a:r>
              <a:rPr sz="1800" b="1" spc="-5" dirty="0">
                <a:solidFill>
                  <a:srgbClr val="221F1F"/>
                </a:solidFill>
                <a:latin typeface="Bookman Uralic"/>
                <a:cs typeface="Bookman Uralic"/>
              </a:rPr>
              <a:t>anytime</a:t>
            </a:r>
            <a:endParaRPr sz="1800">
              <a:latin typeface="Bookman Uralic"/>
              <a:cs typeface="Bookman Uralic"/>
            </a:endParaRPr>
          </a:p>
          <a:p>
            <a:pPr marL="355600" indent="-343535">
              <a:lnSpc>
                <a:spcPct val="100000"/>
              </a:lnSpc>
              <a:spcBef>
                <a:spcPts val="109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Any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student in India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can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access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NCERT book</a:t>
            </a:r>
            <a:r>
              <a:rPr sz="1800" spc="6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online</a:t>
            </a:r>
            <a:endParaRPr sz="1800">
              <a:latin typeface="Carlito"/>
              <a:cs typeface="Carlito"/>
            </a:endParaRPr>
          </a:p>
          <a:p>
            <a:pPr marL="355600" indent="-343535">
              <a:lnSpc>
                <a:spcPct val="100000"/>
              </a:lnSpc>
              <a:spcBef>
                <a:spcPts val="119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through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website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  <a:hlinkClick r:id="rId2"/>
              </a:rPr>
              <a:t>www.epathshala.nic.in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or mobile</a:t>
            </a:r>
            <a:r>
              <a:rPr sz="1800" spc="7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app</a:t>
            </a:r>
            <a:endParaRPr sz="18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1510"/>
              </a:spcBef>
            </a:pPr>
            <a:r>
              <a:rPr sz="1800" dirty="0">
                <a:solidFill>
                  <a:srgbClr val="221F1F"/>
                </a:solidFill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  <a:p>
            <a:pPr marL="355600" marR="5080">
              <a:lnSpc>
                <a:spcPct val="150000"/>
              </a:lnSpc>
              <a:spcBef>
                <a:spcPts val="5"/>
              </a:spcBef>
            </a:pP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Apart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from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this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there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variety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websites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mobile apps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access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educational resources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on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any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topic. </a:t>
            </a:r>
            <a:r>
              <a:rPr sz="1800" spc="-50" dirty="0">
                <a:solidFill>
                  <a:srgbClr val="221F1F"/>
                </a:solidFill>
                <a:latin typeface="Carlito"/>
                <a:cs typeface="Carlito"/>
              </a:rPr>
              <a:t>You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can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also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contact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teacher or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trainer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via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Internet to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use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WBT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(Web-based</a:t>
            </a:r>
            <a:r>
              <a:rPr sz="1800" spc="3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20" dirty="0">
                <a:solidFill>
                  <a:srgbClr val="221F1F"/>
                </a:solidFill>
                <a:latin typeface="Carlito"/>
                <a:cs typeface="Carlito"/>
              </a:rPr>
              <a:t>Training).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0415620D-A762-DE5E-2A91-A378D2279305}"/>
              </a:ext>
            </a:extLst>
          </p:cNvPr>
          <p:cNvSpPr/>
          <p:nvPr/>
        </p:nvSpPr>
        <p:spPr>
          <a:xfrm>
            <a:off x="7467600" y="152400"/>
            <a:ext cx="1578864" cy="7833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21F1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836</Words>
  <Application>Microsoft Office PowerPoint</Application>
  <PresentationFormat>On-screen Show (4:3)</PresentationFormat>
  <Paragraphs>70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Bookman Uralic</vt:lpstr>
      <vt:lpstr>Calibri</vt:lpstr>
      <vt:lpstr>Carlito</vt:lpstr>
      <vt:lpstr>Office Theme</vt:lpstr>
      <vt:lpstr>Introduction to IT-ITeS Industry</vt:lpstr>
      <vt:lpstr>IT applications</vt:lpstr>
      <vt:lpstr>IT in home computing</vt:lpstr>
      <vt:lpstr>IT in everyday life</vt:lpstr>
      <vt:lpstr>IT in library</vt:lpstr>
      <vt:lpstr>IT at workplace</vt:lpstr>
      <vt:lpstr>IT in Education</vt:lpstr>
      <vt:lpstr>PowerPoint Presentation</vt:lpstr>
      <vt:lpstr>PowerPoint Presentation</vt:lpstr>
      <vt:lpstr>PowerPoint Presentation</vt:lpstr>
      <vt:lpstr>PowerPoint Presentation</vt:lpstr>
      <vt:lpstr>Home Assignment</vt:lpstr>
      <vt:lpstr>THANKING YOU ODM EDUCATIONAL GROUP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Formulas in Excel 2016</dc:title>
  <dc:creator>ashish</dc:creator>
  <cp:lastModifiedBy>GITASHREE NAYAK</cp:lastModifiedBy>
  <cp:revision>3</cp:revision>
  <dcterms:created xsi:type="dcterms:W3CDTF">2021-04-26T08:31:58Z</dcterms:created>
  <dcterms:modified xsi:type="dcterms:W3CDTF">2022-05-21T05:48:17Z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2021-02-19T00:00:00Z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2021-04-26T00:00:00Z</vt:filetime>
  </property>
</Properties>
</file>